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4" r:id="rId5"/>
    <p:sldId id="258" r:id="rId6"/>
    <p:sldId id="259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chatronika\zdroj\ADC%20korek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/>
              <a:t>Závislost ADC na napětí</a:t>
            </a:r>
          </a:p>
        </c:rich>
      </c:tx>
      <c:layout>
        <c:manualLayout>
          <c:xMode val="edge"/>
          <c:yMode val="edge"/>
          <c:x val="0.34074107123735553"/>
          <c:y val="2.42277407631738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9.330294087313426E-2"/>
          <c:y val="0.12962864096639651"/>
          <c:w val="0.87942105782748325"/>
          <c:h val="0.71518288904030725"/>
        </c:manualLayout>
      </c:layout>
      <c:scatterChart>
        <c:scatterStyle val="lineMarker"/>
        <c:varyColors val="0"/>
        <c:ser>
          <c:idx val="0"/>
          <c:order val="0"/>
          <c:tx>
            <c:v>ADC min</c:v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List1!$D$9:$D$52</c:f>
              <c:numCache>
                <c:formatCode>0.0000</c:formatCode>
                <c:ptCount val="44"/>
                <c:pt idx="0">
                  <c:v>0</c:v>
                </c:pt>
                <c:pt idx="1">
                  <c:v>0.1036</c:v>
                </c:pt>
                <c:pt idx="2" formatCode="0.000">
                  <c:v>0.20399999999999999</c:v>
                </c:pt>
                <c:pt idx="3" formatCode="0.000">
                  <c:v>0.30399999999999999</c:v>
                </c:pt>
                <c:pt idx="4" formatCode="0.000">
                  <c:v>0.40100000000000002</c:v>
                </c:pt>
                <c:pt idx="5" formatCode="0.000">
                  <c:v>0.50700000000000001</c:v>
                </c:pt>
                <c:pt idx="6" formatCode="0.000">
                  <c:v>0.60699999999999998</c:v>
                </c:pt>
                <c:pt idx="7" formatCode="0.000">
                  <c:v>0.7</c:v>
                </c:pt>
                <c:pt idx="8" formatCode="0.000">
                  <c:v>0.79600000000000004</c:v>
                </c:pt>
                <c:pt idx="9" formatCode="0.000">
                  <c:v>0.90200000000000002</c:v>
                </c:pt>
                <c:pt idx="10" formatCode="0.000">
                  <c:v>1.0009999999999999</c:v>
                </c:pt>
                <c:pt idx="11" formatCode="0.000">
                  <c:v>1.1020000000000001</c:v>
                </c:pt>
                <c:pt idx="12" formatCode="0.000">
                  <c:v>1.2010000000000001</c:v>
                </c:pt>
                <c:pt idx="13" formatCode="0.000">
                  <c:v>1.302</c:v>
                </c:pt>
                <c:pt idx="14" formatCode="0.000">
                  <c:v>1.3959999999999999</c:v>
                </c:pt>
                <c:pt idx="15" formatCode="0.000">
                  <c:v>1.5029999999999999</c:v>
                </c:pt>
                <c:pt idx="16" formatCode="0.000">
                  <c:v>1.603</c:v>
                </c:pt>
                <c:pt idx="17" formatCode="0.000">
                  <c:v>1.712</c:v>
                </c:pt>
                <c:pt idx="18" formatCode="0.000">
                  <c:v>1.7989999999999999</c:v>
                </c:pt>
                <c:pt idx="19" formatCode="0.000">
                  <c:v>1.909</c:v>
                </c:pt>
                <c:pt idx="20" formatCode="0.00">
                  <c:v>2</c:v>
                </c:pt>
                <c:pt idx="21" formatCode="0.00">
                  <c:v>2.1</c:v>
                </c:pt>
                <c:pt idx="22" formatCode="0.00">
                  <c:v>2.2000000000000002</c:v>
                </c:pt>
                <c:pt idx="23" formatCode="0.00">
                  <c:v>2.31</c:v>
                </c:pt>
                <c:pt idx="24" formatCode="0.00">
                  <c:v>2.4</c:v>
                </c:pt>
                <c:pt idx="25" formatCode="0.00">
                  <c:v>2.5</c:v>
                </c:pt>
                <c:pt idx="26" formatCode="0.00">
                  <c:v>2.61</c:v>
                </c:pt>
                <c:pt idx="27" formatCode="0.00">
                  <c:v>2.7</c:v>
                </c:pt>
                <c:pt idx="28" formatCode="0.00">
                  <c:v>2.81</c:v>
                </c:pt>
                <c:pt idx="29" formatCode="0.00">
                  <c:v>2.91</c:v>
                </c:pt>
                <c:pt idx="30" formatCode="0.00">
                  <c:v>3</c:v>
                </c:pt>
                <c:pt idx="31" formatCode="0.00">
                  <c:v>3.1</c:v>
                </c:pt>
                <c:pt idx="32" formatCode="0.00">
                  <c:v>3.2</c:v>
                </c:pt>
                <c:pt idx="33" formatCode="0.00">
                  <c:v>3.3</c:v>
                </c:pt>
              </c:numCache>
            </c:numRef>
          </c:xVal>
          <c:yVal>
            <c:numRef>
              <c:f>List1!$E$9:$E$115</c:f>
              <c:numCache>
                <c:formatCode>General</c:formatCode>
                <c:ptCount val="107"/>
                <c:pt idx="0">
                  <c:v>0</c:v>
                </c:pt>
                <c:pt idx="1">
                  <c:v>38</c:v>
                </c:pt>
                <c:pt idx="2">
                  <c:v>161</c:v>
                </c:pt>
                <c:pt idx="3">
                  <c:v>284</c:v>
                </c:pt>
                <c:pt idx="4">
                  <c:v>401</c:v>
                </c:pt>
                <c:pt idx="5">
                  <c:v>535</c:v>
                </c:pt>
                <c:pt idx="6">
                  <c:v>654</c:v>
                </c:pt>
                <c:pt idx="7">
                  <c:v>768</c:v>
                </c:pt>
                <c:pt idx="8">
                  <c:v>887</c:v>
                </c:pt>
                <c:pt idx="9">
                  <c:v>1018</c:v>
                </c:pt>
                <c:pt idx="10">
                  <c:v>1142</c:v>
                </c:pt>
                <c:pt idx="11">
                  <c:v>1266</c:v>
                </c:pt>
                <c:pt idx="12">
                  <c:v>1382</c:v>
                </c:pt>
                <c:pt idx="13">
                  <c:v>1510</c:v>
                </c:pt>
                <c:pt idx="14">
                  <c:v>1626</c:v>
                </c:pt>
                <c:pt idx="15">
                  <c:v>1758</c:v>
                </c:pt>
                <c:pt idx="16">
                  <c:v>1882</c:v>
                </c:pt>
                <c:pt idx="17">
                  <c:v>2014</c:v>
                </c:pt>
                <c:pt idx="18">
                  <c:v>2120</c:v>
                </c:pt>
                <c:pt idx="19">
                  <c:v>2256</c:v>
                </c:pt>
                <c:pt idx="20">
                  <c:v>2359</c:v>
                </c:pt>
                <c:pt idx="21">
                  <c:v>2498</c:v>
                </c:pt>
                <c:pt idx="22">
                  <c:v>2609</c:v>
                </c:pt>
                <c:pt idx="23">
                  <c:v>2748</c:v>
                </c:pt>
                <c:pt idx="24">
                  <c:v>2863</c:v>
                </c:pt>
                <c:pt idx="25">
                  <c:v>2986</c:v>
                </c:pt>
                <c:pt idx="26">
                  <c:v>3120</c:v>
                </c:pt>
                <c:pt idx="27">
                  <c:v>3232</c:v>
                </c:pt>
                <c:pt idx="28">
                  <c:v>3368</c:v>
                </c:pt>
                <c:pt idx="29">
                  <c:v>3480</c:v>
                </c:pt>
                <c:pt idx="30">
                  <c:v>3593</c:v>
                </c:pt>
                <c:pt idx="31">
                  <c:v>3723</c:v>
                </c:pt>
                <c:pt idx="32">
                  <c:v>3846</c:v>
                </c:pt>
                <c:pt idx="33">
                  <c:v>3960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53B-48DE-9AE4-B615C87B6E2E}"/>
            </c:ext>
          </c:extLst>
        </c:ser>
        <c:ser>
          <c:idx val="1"/>
          <c:order val="1"/>
          <c:tx>
            <c:v>ADC max</c:v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List1!$D$9:$D$44</c:f>
              <c:numCache>
                <c:formatCode>0.0000</c:formatCode>
                <c:ptCount val="36"/>
                <c:pt idx="0">
                  <c:v>0</c:v>
                </c:pt>
                <c:pt idx="1">
                  <c:v>0.1036</c:v>
                </c:pt>
                <c:pt idx="2" formatCode="0.000">
                  <c:v>0.20399999999999999</c:v>
                </c:pt>
                <c:pt idx="3" formatCode="0.000">
                  <c:v>0.30399999999999999</c:v>
                </c:pt>
                <c:pt idx="4" formatCode="0.000">
                  <c:v>0.40100000000000002</c:v>
                </c:pt>
                <c:pt idx="5" formatCode="0.000">
                  <c:v>0.50700000000000001</c:v>
                </c:pt>
                <c:pt idx="6" formatCode="0.000">
                  <c:v>0.60699999999999998</c:v>
                </c:pt>
                <c:pt idx="7" formatCode="0.000">
                  <c:v>0.7</c:v>
                </c:pt>
                <c:pt idx="8" formatCode="0.000">
                  <c:v>0.79600000000000004</c:v>
                </c:pt>
                <c:pt idx="9" formatCode="0.000">
                  <c:v>0.90200000000000002</c:v>
                </c:pt>
                <c:pt idx="10" formatCode="0.000">
                  <c:v>1.0009999999999999</c:v>
                </c:pt>
                <c:pt idx="11" formatCode="0.000">
                  <c:v>1.1020000000000001</c:v>
                </c:pt>
                <c:pt idx="12" formatCode="0.000">
                  <c:v>1.2010000000000001</c:v>
                </c:pt>
                <c:pt idx="13" formatCode="0.000">
                  <c:v>1.302</c:v>
                </c:pt>
                <c:pt idx="14" formatCode="0.000">
                  <c:v>1.3959999999999999</c:v>
                </c:pt>
                <c:pt idx="15" formatCode="0.000">
                  <c:v>1.5029999999999999</c:v>
                </c:pt>
                <c:pt idx="16" formatCode="0.000">
                  <c:v>1.603</c:v>
                </c:pt>
                <c:pt idx="17" formatCode="0.000">
                  <c:v>1.712</c:v>
                </c:pt>
                <c:pt idx="18" formatCode="0.000">
                  <c:v>1.7989999999999999</c:v>
                </c:pt>
                <c:pt idx="19" formatCode="0.000">
                  <c:v>1.909</c:v>
                </c:pt>
                <c:pt idx="20" formatCode="0.00">
                  <c:v>2</c:v>
                </c:pt>
                <c:pt idx="21" formatCode="0.00">
                  <c:v>2.1</c:v>
                </c:pt>
                <c:pt idx="22" formatCode="0.00">
                  <c:v>2.2000000000000002</c:v>
                </c:pt>
                <c:pt idx="23" formatCode="0.00">
                  <c:v>2.31</c:v>
                </c:pt>
                <c:pt idx="24" formatCode="0.00">
                  <c:v>2.4</c:v>
                </c:pt>
                <c:pt idx="25" formatCode="0.00">
                  <c:v>2.5</c:v>
                </c:pt>
                <c:pt idx="26" formatCode="0.00">
                  <c:v>2.61</c:v>
                </c:pt>
                <c:pt idx="27" formatCode="0.00">
                  <c:v>2.7</c:v>
                </c:pt>
                <c:pt idx="28" formatCode="0.00">
                  <c:v>2.81</c:v>
                </c:pt>
                <c:pt idx="29" formatCode="0.00">
                  <c:v>2.91</c:v>
                </c:pt>
                <c:pt idx="30" formatCode="0.00">
                  <c:v>3</c:v>
                </c:pt>
                <c:pt idx="31" formatCode="0.00">
                  <c:v>3.1</c:v>
                </c:pt>
                <c:pt idx="32" formatCode="0.00">
                  <c:v>3.2</c:v>
                </c:pt>
                <c:pt idx="33" formatCode="0.00">
                  <c:v>3.3</c:v>
                </c:pt>
              </c:numCache>
            </c:numRef>
          </c:xVal>
          <c:yVal>
            <c:numRef>
              <c:f>List1!$F$9:$F$42</c:f>
              <c:numCache>
                <c:formatCode>General</c:formatCode>
                <c:ptCount val="34"/>
                <c:pt idx="0">
                  <c:v>0</c:v>
                </c:pt>
                <c:pt idx="1">
                  <c:v>50</c:v>
                </c:pt>
                <c:pt idx="2">
                  <c:v>167</c:v>
                </c:pt>
                <c:pt idx="3">
                  <c:v>291</c:v>
                </c:pt>
                <c:pt idx="4">
                  <c:v>410</c:v>
                </c:pt>
                <c:pt idx="5">
                  <c:v>540</c:v>
                </c:pt>
                <c:pt idx="6">
                  <c:v>667</c:v>
                </c:pt>
                <c:pt idx="7">
                  <c:v>798</c:v>
                </c:pt>
                <c:pt idx="8">
                  <c:v>895</c:v>
                </c:pt>
                <c:pt idx="9">
                  <c:v>1027</c:v>
                </c:pt>
                <c:pt idx="10">
                  <c:v>1149</c:v>
                </c:pt>
                <c:pt idx="11">
                  <c:v>1280</c:v>
                </c:pt>
                <c:pt idx="12">
                  <c:v>1392</c:v>
                </c:pt>
                <c:pt idx="13">
                  <c:v>1520</c:v>
                </c:pt>
                <c:pt idx="14">
                  <c:v>1641</c:v>
                </c:pt>
                <c:pt idx="15">
                  <c:v>1766</c:v>
                </c:pt>
                <c:pt idx="16">
                  <c:v>1895</c:v>
                </c:pt>
                <c:pt idx="17">
                  <c:v>2022</c:v>
                </c:pt>
                <c:pt idx="18">
                  <c:v>2129</c:v>
                </c:pt>
                <c:pt idx="19">
                  <c:v>2265</c:v>
                </c:pt>
                <c:pt idx="20">
                  <c:v>2365</c:v>
                </c:pt>
                <c:pt idx="21">
                  <c:v>2509</c:v>
                </c:pt>
                <c:pt idx="22">
                  <c:v>2620</c:v>
                </c:pt>
                <c:pt idx="23">
                  <c:v>2756</c:v>
                </c:pt>
                <c:pt idx="24">
                  <c:v>2869</c:v>
                </c:pt>
                <c:pt idx="25">
                  <c:v>2995</c:v>
                </c:pt>
                <c:pt idx="26">
                  <c:v>3131</c:v>
                </c:pt>
                <c:pt idx="27">
                  <c:v>3246</c:v>
                </c:pt>
                <c:pt idx="28">
                  <c:v>3379</c:v>
                </c:pt>
                <c:pt idx="29">
                  <c:v>3497</c:v>
                </c:pt>
                <c:pt idx="30">
                  <c:v>3603</c:v>
                </c:pt>
                <c:pt idx="31">
                  <c:v>3732</c:v>
                </c:pt>
                <c:pt idx="32">
                  <c:v>3858</c:v>
                </c:pt>
                <c:pt idx="33">
                  <c:v>3965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53B-48DE-9AE4-B615C87B6E2E}"/>
            </c:ext>
          </c:extLst>
        </c:ser>
        <c:ser>
          <c:idx val="2"/>
          <c:order val="2"/>
          <c:tx>
            <c:v>ideální ADC</c:v>
          </c:tx>
          <c:spPr>
            <a:ln w="1905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2700" cap="rnd">
                <a:solidFill>
                  <a:schemeClr val="accent3"/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3B-48DE-9AE4-B615C87B6E2E}"/>
              </c:ext>
            </c:extLst>
          </c:dPt>
          <c:xVal>
            <c:numRef>
              <c:f>List1!$J$14:$J$15</c:f>
              <c:numCache>
                <c:formatCode>General</c:formatCode>
                <c:ptCount val="2"/>
                <c:pt idx="0">
                  <c:v>0</c:v>
                </c:pt>
                <c:pt idx="1">
                  <c:v>3.3</c:v>
                </c:pt>
              </c:numCache>
            </c:numRef>
          </c:xVal>
          <c:yVal>
            <c:numRef>
              <c:f>List1!$K$14:$K$15</c:f>
              <c:numCache>
                <c:formatCode>General</c:formatCode>
                <c:ptCount val="2"/>
                <c:pt idx="0">
                  <c:v>0</c:v>
                </c:pt>
                <c:pt idx="1">
                  <c:v>4095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53B-48DE-9AE4-B615C87B6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3747072"/>
        <c:axId val="2023749984"/>
      </c:scatterChart>
      <c:valAx>
        <c:axId val="2023747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U[V]</a:t>
                </a:r>
              </a:p>
            </c:rich>
          </c:tx>
          <c:layout>
            <c:manualLayout>
              <c:xMode val="edge"/>
              <c:yMode val="edge"/>
              <c:x val="0.91799367111762153"/>
              <c:y val="0.915403980639486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23749984"/>
        <c:crosses val="autoZero"/>
        <c:crossBetween val="midCat"/>
      </c:valAx>
      <c:valAx>
        <c:axId val="202374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Hodnota ADC</a:t>
                </a:r>
              </a:p>
            </c:rich>
          </c:tx>
          <c:layout>
            <c:manualLayout>
              <c:xMode val="edge"/>
              <c:yMode val="edge"/>
              <c:x val="2.3038668761709475E-2"/>
              <c:y val="5.173719545554116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23747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993801965119645"/>
          <c:y val="0.64934828338912454"/>
          <c:w val="0.16572218769090655"/>
          <c:h val="0.17693437261612399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54BB33-6FE5-4373-8120-CF56AA9AF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F601DA2-3C2A-481D-8F4E-E9B33CB5E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4850E72-7AB2-43F7-BE14-C2C63BAF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BDC3548-0F84-44B0-97C7-F9312719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42011A1-AB76-4EAB-AEB3-0A99BEF9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4795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CC0C0F-569C-4D7A-9B86-A959FB74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B91F27A-5454-4CF0-8926-F1CC0A6CA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B5E976A-128D-40F8-9764-5AC7D44E3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39BD86-0E17-4E80-9F8F-F827849D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B35E7F2-ECC6-40AF-BE23-96C73B23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094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2EA9323-104D-4D99-BF5C-84C2C2C04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B9107D3-ED12-43B3-BCFD-1EF77BF11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89A1F1-5EA1-4D1D-8C41-92319A7B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B916422-7E43-472E-AD33-54956F41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ACDF4D-0F7C-4E6F-B00D-45D360E8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642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FC91A5-F247-4F53-9EC3-B3047E25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EFF605C-71EE-44A1-AFFD-31AE6C9D5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85F7CD9-6F39-4B63-BD5B-3D702943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4ED3F0-4A88-4C5C-B360-851AFF77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CDDD75A-83AA-4A04-AAFD-081B963A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058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D4A7AF-9FE9-4C3A-8FB3-0CFB0C29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BE0223A-C0E8-48DC-8FAE-19008A6B8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CB7903A-C79C-40E4-ADD9-C4862D653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9827655-C94C-468C-A8E8-C97D0B7A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94135F0-F478-4A34-9CF3-892D8CEA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155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0A9847-224D-4FF3-9823-C6B1B3C9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9AB0E5-8ED9-43AE-B8C3-7F8D1DAFE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28DC849-3167-469C-8119-5EED391B6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09FBFED-56A2-4E3F-9B01-00EB3A9B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779B451-704F-4E92-9409-50725AEB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47C714C-CBE7-4884-BCC7-C1A0BD94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227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643E86-039A-4D63-AA1E-151AB53C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8CB7406-DC49-41E2-9067-7ECE2E9B3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699102C-F908-41C2-9F68-E04D95724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768DA1A-984A-409C-B7AB-9CE0E573B8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BF24A68F-4378-45C5-BA99-7F09A88B6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3793393-252C-4769-838D-69B22E0A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9F3D2E0-83E6-465C-A8E3-54BB90A1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B06DDFE8-C489-433F-8E7F-3B9E99F8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554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29CD5B-793A-4E23-B05D-6C11787B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AF5259A-91CC-4D65-8E44-F7E0E2B0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B80A430-997D-46E9-B05E-97F59522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F13709B-C8E5-4D83-B206-98004B09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534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D994B27-6204-48BB-B5C0-8E021030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C72B9681-3648-4524-BE54-57A6D9F9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5160F04-2241-45BE-BCC5-13C6EBAC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28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791F4E-021D-450D-A206-10ED17A3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AB8532-22EA-4508-880D-7827069E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CFA9322-01AA-4AE7-B6E2-E7E72DF24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678EDCD-0492-41C0-B5F0-93F9AE90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A2A592F-B764-42C0-8FF9-40FB91888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4E05EEC-870D-49C4-9C9C-8C007164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260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B4B2AC-3263-4820-9979-CF13AB8D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A6126BC-8B15-48E6-8770-4217CBD32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670B273-15FD-4B59-B3A0-D0C6D2820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81E408-EBA9-4604-AA62-1C0EEF60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108827A-F37C-4DC9-9AA0-D42728F5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5B16E6D-F44C-4659-A44F-B8D25679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19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A53201C-65CE-413B-A8FB-70C001B5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8CD0B72-99FA-49FC-BE7F-29D135694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654B990-DAE7-456D-B907-21BC5B0EA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84C63-A463-4C95-98BB-5CFB0265D053}" type="datetimeFigureOut">
              <a:rPr lang="cs-CZ" smtClean="0"/>
              <a:t>09.05.2022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2E661E-56E3-43B4-9945-B27AF7FD7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DC19BA-8A6B-4987-8A75-8F69CD9B0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FC4B-7955-4429-8834-B53BCE4490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077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C4CEED-2B94-409F-A856-B107C08C2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567" y="619211"/>
            <a:ext cx="8788866" cy="1513383"/>
          </a:xfrm>
        </p:spPr>
        <p:txBody>
          <a:bodyPr/>
          <a:lstStyle/>
          <a:p>
            <a:pPr algn="l"/>
            <a:r>
              <a:rPr lang="cs-CZ" dirty="0"/>
              <a:t>Kompaktní laboratorní zdroj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4315E97-AA90-41B2-B158-776CC1F0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1567" y="3327372"/>
            <a:ext cx="2575158" cy="1285875"/>
          </a:xfrm>
        </p:spPr>
        <p:txBody>
          <a:bodyPr>
            <a:normAutofit/>
          </a:bodyPr>
          <a:lstStyle/>
          <a:p>
            <a:pPr algn="l"/>
            <a:r>
              <a:rPr lang="cs-CZ" sz="3200" dirty="0"/>
              <a:t>Milan Kopper</a:t>
            </a: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35D18EC8-A058-4D95-BF4D-153560F609EC}"/>
              </a:ext>
            </a:extLst>
          </p:cNvPr>
          <p:cNvSpPr txBox="1">
            <a:spLocks/>
          </p:cNvSpPr>
          <p:nvPr/>
        </p:nvSpPr>
        <p:spPr>
          <a:xfrm>
            <a:off x="1524000" y="111263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cs-CZ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8C5CAF5-C0E9-48D0-A1E9-8CDD5AE524FE}"/>
              </a:ext>
            </a:extLst>
          </p:cNvPr>
          <p:cNvSpPr txBox="1"/>
          <p:nvPr/>
        </p:nvSpPr>
        <p:spPr>
          <a:xfrm>
            <a:off x="1701567" y="4695014"/>
            <a:ext cx="973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+mj-lt"/>
              </a:rPr>
              <a:t>Obor č. 10: elektrotechnika, elektronika a telekomunikace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C096C08-0F46-4ACC-8974-23625EDFED2E}"/>
              </a:ext>
            </a:extLst>
          </p:cNvPr>
          <p:cNvSpPr txBox="1"/>
          <p:nvPr/>
        </p:nvSpPr>
        <p:spPr>
          <a:xfrm>
            <a:off x="1701567" y="5279789"/>
            <a:ext cx="8490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Střední průmyslová škola, Trutnov, Školní 101</a:t>
            </a:r>
            <a:endParaRPr lang="cs-CZ" sz="3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cs-CZ" sz="3200" dirty="0">
                <a:latin typeface="+mj-lt"/>
              </a:rPr>
              <a:t>Královéhradecký kraj</a:t>
            </a:r>
          </a:p>
        </p:txBody>
      </p:sp>
    </p:spTree>
    <p:extLst>
      <p:ext uri="{BB962C8B-B14F-4D97-AF65-F5344CB8AC3E}">
        <p14:creationId xmlns:p14="http://schemas.microsoft.com/office/powerpoint/2010/main" val="71961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658E12-B404-4975-9B26-3C76A559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Motivace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AFF5A6-3CD4-4B64-BA73-BB2C9DBFD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cs-CZ" dirty="0"/>
              <a:t>Použití na veletrzích a DOD</a:t>
            </a:r>
          </a:p>
          <a:p>
            <a:pPr>
              <a:buFontTx/>
              <a:buChar char="-"/>
            </a:pPr>
            <a:endParaRPr lang="cs-CZ" dirty="0"/>
          </a:p>
          <a:p>
            <a:pPr>
              <a:buFontTx/>
              <a:buChar char="-"/>
            </a:pPr>
            <a:r>
              <a:rPr lang="cs-CZ" dirty="0"/>
              <a:t>Nepraktičnost lineárních zdrojů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- Cena komerčních produktů</a:t>
            </a:r>
          </a:p>
          <a:p>
            <a:endParaRPr lang="cs-CZ" dirty="0"/>
          </a:p>
        </p:txBody>
      </p:sp>
      <p:pic>
        <p:nvPicPr>
          <p:cNvPr id="5" name="Obrázek 4" descr="Obsah obrázku text, osoba, muž, exteriér&#10;&#10;Popis byl vytvořen automaticky">
            <a:extLst>
              <a:ext uri="{FF2B5EF4-FFF2-40B4-BE49-F238E27FC236}">
                <a16:creationId xmlns:a16="http://schemas.microsoft.com/office/drawing/2014/main" id="{DC61EB86-57B6-443A-971D-FC102746E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6" name="Obrázek 5" descr="Obsah obrázku text, osoba, lidé&#10;&#10;Popis byl vytvořen automaticky">
            <a:extLst>
              <a:ext uri="{FF2B5EF4-FFF2-40B4-BE49-F238E27FC236}">
                <a16:creationId xmlns:a16="http://schemas.microsoft.com/office/drawing/2014/main" id="{0D49252C-BB67-4119-93E8-1C82965DE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8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A3EB14-1B06-46FC-9DD1-4285C3C8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26F6A28-12FF-4D99-9C4D-0ECD0A78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cs-CZ" dirty="0"/>
              <a:t>Snadná přenosnost </a:t>
            </a:r>
          </a:p>
          <a:p>
            <a:pPr>
              <a:buFontTx/>
              <a:buChar char="-"/>
            </a:pPr>
            <a:endParaRPr lang="cs-CZ" dirty="0"/>
          </a:p>
          <a:p>
            <a:pPr>
              <a:buFontTx/>
              <a:buChar char="-"/>
            </a:pPr>
            <a:r>
              <a:rPr lang="cs-CZ" dirty="0"/>
              <a:t>Co nejnižší pořizovací cena</a:t>
            </a:r>
          </a:p>
          <a:p>
            <a:pPr>
              <a:buFontTx/>
              <a:buChar char="-"/>
            </a:pPr>
            <a:endParaRPr lang="cs-CZ" dirty="0"/>
          </a:p>
          <a:p>
            <a:pPr>
              <a:buFontTx/>
              <a:buChar char="-"/>
            </a:pPr>
            <a:r>
              <a:rPr lang="cs-CZ" dirty="0"/>
              <a:t>Co nevětší uživatelská přívětivost</a:t>
            </a:r>
          </a:p>
        </p:txBody>
      </p:sp>
      <p:pic>
        <p:nvPicPr>
          <p:cNvPr id="5" name="Obrázek 4" descr="Obsah obrázku elektronika&#10;&#10;Popis byl vytvořen automaticky">
            <a:extLst>
              <a:ext uri="{FF2B5EF4-FFF2-40B4-BE49-F238E27FC236}">
                <a16:creationId xmlns:a16="http://schemas.microsoft.com/office/drawing/2014/main" id="{52AB402C-B01E-4B91-BDAA-4A282C07F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7" t="20473" r="18544"/>
          <a:stretch/>
        </p:blipFill>
        <p:spPr>
          <a:xfrm>
            <a:off x="6096000" y="1027906"/>
            <a:ext cx="5787342" cy="46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5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440E8F-16D7-4CFE-A5E7-29198BF4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Porovnání velikosti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7BCE6B0-F4BE-48C7-8425-EC1346836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Výstup projektu:</a:t>
            </a:r>
          </a:p>
          <a:p>
            <a:pPr marL="0" indent="0">
              <a:buNone/>
            </a:pPr>
            <a:r>
              <a:rPr lang="cs-CZ" dirty="0"/>
              <a:t>154 x 41 x 176,5 mm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Konkurence:</a:t>
            </a:r>
          </a:p>
          <a:p>
            <a:pPr marL="0" indent="0">
              <a:buNone/>
            </a:pPr>
            <a:r>
              <a:rPr lang="cs-CZ" dirty="0"/>
              <a:t>GLPS 1502C =&gt; 95 x 150 x 225mm 15V/2A</a:t>
            </a:r>
          </a:p>
          <a:p>
            <a:pPr marL="0" indent="0">
              <a:buNone/>
            </a:pPr>
            <a:r>
              <a:rPr lang="cs-CZ" dirty="0"/>
              <a:t>UNI-T UTP3315TFL-II =&gt; 105x165x249mm 30V/5A</a:t>
            </a:r>
          </a:p>
        </p:txBody>
      </p:sp>
      <p:pic>
        <p:nvPicPr>
          <p:cNvPr id="4" name="Obrázek 3" descr="Obsah obrázku interiér&#10;&#10;Popis byl vytvořen automaticky">
            <a:extLst>
              <a:ext uri="{FF2B5EF4-FFF2-40B4-BE49-F238E27FC236}">
                <a16:creationId xmlns:a16="http://schemas.microsoft.com/office/drawing/2014/main" id="{1905FCB1-60E3-4AF3-B109-82512B75D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697" r="4149" b="18654"/>
          <a:stretch/>
        </p:blipFill>
        <p:spPr>
          <a:xfrm>
            <a:off x="5817636" y="1027906"/>
            <a:ext cx="5536164" cy="3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3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138882-E106-4BDA-9681-4D10132A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Zvýšení efektivity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7C6442-C298-427F-B71F-9773BF5E1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901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cs-CZ" dirty="0"/>
              <a:t>Předřazení spínaného regulátoru</a:t>
            </a:r>
          </a:p>
          <a:p>
            <a:pPr>
              <a:buFontTx/>
              <a:buChar char="-"/>
            </a:pPr>
            <a:endParaRPr lang="cs-CZ" dirty="0"/>
          </a:p>
          <a:p>
            <a:pPr>
              <a:buFontTx/>
              <a:buChar char="-"/>
            </a:pPr>
            <a:r>
              <a:rPr lang="cs-CZ" dirty="0"/>
              <a:t>Digitální řízení výstupů</a:t>
            </a:r>
          </a:p>
          <a:p>
            <a:pPr>
              <a:buFontTx/>
              <a:buChar char="-"/>
            </a:pPr>
            <a:endParaRPr lang="cs-CZ" dirty="0"/>
          </a:p>
          <a:p>
            <a:pPr>
              <a:buFontTx/>
              <a:buChar char="-"/>
            </a:pPr>
            <a:r>
              <a:rPr lang="cs-CZ" dirty="0"/>
              <a:t>Systém přepínání napájení</a:t>
            </a:r>
          </a:p>
          <a:p>
            <a:pPr>
              <a:buFontTx/>
              <a:buChar char="-"/>
            </a:pPr>
            <a:endParaRPr lang="cs-CZ" dirty="0"/>
          </a:p>
          <a:p>
            <a:pPr>
              <a:buFontTx/>
              <a:buChar char="-"/>
            </a:pPr>
            <a:r>
              <a:rPr lang="cs-CZ" dirty="0"/>
              <a:t>Zachování proudové regulace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7C06E1D-9912-4DFC-AAED-D8B1D38619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016" y="844550"/>
            <a:ext cx="3345815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9B8454-E056-437F-B321-FE26F49D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Hardwarové řešení</a:t>
            </a:r>
          </a:p>
        </p:txBody>
      </p:sp>
      <p:pic>
        <p:nvPicPr>
          <p:cNvPr id="5" name="Zástupný obsah 4" descr="Obsah obrázku motor&#10;&#10;Popis byl vytvořen automaticky">
            <a:extLst>
              <a:ext uri="{FF2B5EF4-FFF2-40B4-BE49-F238E27FC236}">
                <a16:creationId xmlns:a16="http://schemas.microsoft.com/office/drawing/2014/main" id="{1D857D77-843E-4376-811C-6224907D0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4" r="6659"/>
          <a:stretch/>
        </p:blipFill>
        <p:spPr>
          <a:xfrm>
            <a:off x="5949882" y="1782501"/>
            <a:ext cx="5883491" cy="4074329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81027F4-8B16-4696-833D-7A7F1B8DB783}"/>
              </a:ext>
            </a:extLst>
          </p:cNvPr>
          <p:cNvSpPr txBox="1"/>
          <p:nvPr/>
        </p:nvSpPr>
        <p:spPr>
          <a:xfrm>
            <a:off x="590308" y="1690688"/>
            <a:ext cx="5104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alibri" panose="020F0502020204030204" pitchFamily="34" charset="0"/>
              <a:buChar char="-"/>
            </a:pPr>
            <a:r>
              <a:rPr lang="cs-CZ" sz="2800" dirty="0"/>
              <a:t>Rozdělení na několik DPS pro                                 usnadnění výroby</a:t>
            </a:r>
          </a:p>
          <a:p>
            <a:pPr marL="457200" indent="-457200">
              <a:buFont typeface="Calibri" panose="020F0502020204030204" pitchFamily="34" charset="0"/>
              <a:buChar char="-"/>
            </a:pPr>
            <a:endParaRPr lang="cs-CZ" sz="2800" dirty="0"/>
          </a:p>
          <a:p>
            <a:pPr marL="457200" indent="-457200">
              <a:buFont typeface="Calibri" panose="020F0502020204030204" pitchFamily="34" charset="0"/>
              <a:buChar char="-"/>
            </a:pPr>
            <a:r>
              <a:rPr lang="cs-CZ" sz="2800" dirty="0"/>
              <a:t>Užití OEM zdroje</a:t>
            </a:r>
          </a:p>
          <a:p>
            <a:pPr marL="457200" indent="-457200">
              <a:buFont typeface="Calibri" panose="020F0502020204030204" pitchFamily="34" charset="0"/>
              <a:buChar char="-"/>
            </a:pPr>
            <a:endParaRPr lang="cs-CZ" sz="2800" dirty="0"/>
          </a:p>
          <a:p>
            <a:pPr marL="457200" indent="-457200">
              <a:buFont typeface="Calibri" panose="020F0502020204030204" pitchFamily="34" charset="0"/>
              <a:buChar char="-"/>
            </a:pPr>
            <a:r>
              <a:rPr lang="cs-CZ" sz="2800" dirty="0"/>
              <a:t>Aktivní chlazení a usměrnění obtoku vzduchu</a:t>
            </a:r>
          </a:p>
          <a:p>
            <a:pPr marL="457200" indent="-457200">
              <a:buFont typeface="Calibri" panose="020F0502020204030204" pitchFamily="34" charset="0"/>
              <a:buChar char="-"/>
            </a:pPr>
            <a:endParaRPr lang="cs-CZ" sz="2800" dirty="0"/>
          </a:p>
          <a:p>
            <a:pPr marL="457200" indent="-457200">
              <a:buFont typeface="Calibri" panose="020F0502020204030204" pitchFamily="34" charset="0"/>
              <a:buChar char="-"/>
            </a:pPr>
            <a:r>
              <a:rPr lang="cs-CZ" sz="2800" dirty="0"/>
              <a:t>Návrh zařízení ve třídě 1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9375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EC4692-E244-4091-947C-8CC8A88D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Jednoduché ovládání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834321B-E45C-49EA-B0E1-22F87EA6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-"/>
            </a:pPr>
            <a:r>
              <a:rPr lang="cs-CZ" dirty="0"/>
              <a:t>OLED display </a:t>
            </a:r>
          </a:p>
          <a:p>
            <a:pPr>
              <a:buFont typeface="Calibri" panose="020F0502020204030204" pitchFamily="34" charset="0"/>
              <a:buChar char="-"/>
            </a:pPr>
            <a:endParaRPr lang="cs-CZ" dirty="0"/>
          </a:p>
          <a:p>
            <a:pPr>
              <a:buFont typeface="Calibri" panose="020F0502020204030204" pitchFamily="34" charset="0"/>
              <a:buChar char="-"/>
            </a:pPr>
            <a:r>
              <a:rPr lang="cs-CZ" dirty="0"/>
              <a:t>Enkodér</a:t>
            </a:r>
          </a:p>
          <a:p>
            <a:pPr>
              <a:buFont typeface="Calibri" panose="020F0502020204030204" pitchFamily="34" charset="0"/>
              <a:buChar char="-"/>
            </a:pPr>
            <a:endParaRPr lang="cs-CZ" dirty="0"/>
          </a:p>
          <a:p>
            <a:pPr>
              <a:buFont typeface="Calibri" panose="020F0502020204030204" pitchFamily="34" charset="0"/>
              <a:buChar char="-"/>
            </a:pPr>
            <a:r>
              <a:rPr lang="cs-CZ" dirty="0"/>
              <a:t>Pouze 3 další tlačítka</a:t>
            </a:r>
          </a:p>
        </p:txBody>
      </p:sp>
      <p:pic>
        <p:nvPicPr>
          <p:cNvPr id="5" name="Obrázek 4" descr="Obsah obrázku elektronika&#10;&#10;Popis byl vytvořen automaticky">
            <a:extLst>
              <a:ext uri="{FF2B5EF4-FFF2-40B4-BE49-F238E27FC236}">
                <a16:creationId xmlns:a16="http://schemas.microsoft.com/office/drawing/2014/main" id="{FF183045-A129-4257-ACAC-74711BA51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62" y="1743035"/>
            <a:ext cx="7252575" cy="35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9D298-B929-4D5F-8D09-187D395D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Problémy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850EAC-2491-499C-AC36-F154B7D8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- Chyby softwaru</a:t>
            </a:r>
          </a:p>
          <a:p>
            <a:endParaRPr lang="cs-CZ" dirty="0"/>
          </a:p>
          <a:p>
            <a:pPr>
              <a:buFontTx/>
              <a:buChar char="-"/>
            </a:pPr>
            <a:r>
              <a:rPr lang="cs-CZ" dirty="0"/>
              <a:t>Reálné vlastnosti součástek </a:t>
            </a:r>
          </a:p>
          <a:p>
            <a:pPr>
              <a:buFontTx/>
              <a:buChar char="-"/>
            </a:pPr>
            <a:endParaRPr lang="cs-CZ" dirty="0"/>
          </a:p>
          <a:p>
            <a:pPr>
              <a:buFontTx/>
              <a:buChar char="-"/>
            </a:pPr>
            <a:r>
              <a:rPr lang="cs-CZ" dirty="0"/>
              <a:t>Nekvalitní dílenské zpracování</a:t>
            </a:r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45DCAA34-C193-4C77-8520-62EB05ECDF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561728"/>
              </p:ext>
            </p:extLst>
          </p:nvPr>
        </p:nvGraphicFramePr>
        <p:xfrm>
          <a:off x="5578678" y="1585520"/>
          <a:ext cx="6219111" cy="3536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691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BC531A-1FF6-4537-8C26-E90DD7C6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Shrnutí a poděkování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B3DDE0C-B75E-43B1-8B24-0BB3A6278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-"/>
            </a:pPr>
            <a:r>
              <a:rPr lang="cs-CZ" dirty="0"/>
              <a:t>Podařilo se vytvořit funkční prototyp</a:t>
            </a:r>
          </a:p>
          <a:p>
            <a:pPr>
              <a:buFont typeface="Calibri" panose="020F0502020204030204" pitchFamily="34" charset="0"/>
              <a:buChar char="-"/>
            </a:pPr>
            <a:endParaRPr lang="cs-CZ" dirty="0"/>
          </a:p>
          <a:p>
            <a:pPr>
              <a:buFont typeface="Calibri" panose="020F0502020204030204" pitchFamily="34" charset="0"/>
              <a:buChar char="-"/>
            </a:pPr>
            <a:r>
              <a:rPr lang="cs-CZ" dirty="0"/>
              <a:t>Problémy s měřením je možné v další verzi odstranit</a:t>
            </a:r>
          </a:p>
          <a:p>
            <a:pPr>
              <a:buFont typeface="Calibri" panose="020F0502020204030204" pitchFamily="34" charset="0"/>
              <a:buChar char="-"/>
            </a:pPr>
            <a:endParaRPr lang="cs-CZ" dirty="0"/>
          </a:p>
          <a:p>
            <a:pPr>
              <a:buFont typeface="Calibri" panose="020F0502020204030204" pitchFamily="34" charset="0"/>
              <a:buChar char="-"/>
            </a:pPr>
            <a:r>
              <a:rPr lang="cs-CZ" dirty="0"/>
              <a:t>V budoucnu je možné přidat další funkce softwaru</a:t>
            </a:r>
          </a:p>
          <a:p>
            <a:pPr>
              <a:buFont typeface="Calibri" panose="020F0502020204030204" pitchFamily="34" charset="0"/>
              <a:buChar char="-"/>
            </a:pPr>
            <a:endParaRPr lang="cs-CZ" dirty="0"/>
          </a:p>
          <a:p>
            <a:pPr marL="0" indent="0">
              <a:buNone/>
            </a:pPr>
            <a:r>
              <a:rPr lang="cs-CZ" sz="3200" b="1" dirty="0"/>
              <a:t>Děkuji za pozornost!</a:t>
            </a:r>
          </a:p>
        </p:txBody>
      </p:sp>
    </p:spTree>
    <p:extLst>
      <p:ext uri="{BB962C8B-B14F-4D97-AF65-F5344CB8AC3E}">
        <p14:creationId xmlns:p14="http://schemas.microsoft.com/office/powerpoint/2010/main" val="254402735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177</Words>
  <Application>Microsoft Office PowerPoint</Application>
  <PresentationFormat>Širokoúhlá obrazovka</PresentationFormat>
  <Paragraphs>65</Paragraphs>
  <Slides>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Motiv Office</vt:lpstr>
      <vt:lpstr>Kompaktní laboratorní zdroj</vt:lpstr>
      <vt:lpstr>Motivace</vt:lpstr>
      <vt:lpstr>Cíle projektu</vt:lpstr>
      <vt:lpstr>Porovnání velikosti</vt:lpstr>
      <vt:lpstr>Zvýšení efektivity </vt:lpstr>
      <vt:lpstr>Hardwarové řešení</vt:lpstr>
      <vt:lpstr>Jednoduché ovládání</vt:lpstr>
      <vt:lpstr>Problémy</vt:lpstr>
      <vt:lpstr>Shrnutí a 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Kompaktní laboratorní zdroj</dc:title>
  <dc:creator>Milan Kopper</dc:creator>
  <cp:lastModifiedBy>Milan Kopper</cp:lastModifiedBy>
  <cp:revision>20</cp:revision>
  <dcterms:created xsi:type="dcterms:W3CDTF">2022-03-03T08:27:07Z</dcterms:created>
  <dcterms:modified xsi:type="dcterms:W3CDTF">2022-05-09T20:19:57Z</dcterms:modified>
</cp:coreProperties>
</file>